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y="5143500" cx="9144000"/>
  <p:notesSz cx="6858000" cy="9144000"/>
  <p:embeddedFontLst>
    <p:embeddedFont>
      <p:font typeface="Nunito"/>
      <p:regular r:id="rId15"/>
      <p:bold r:id="rId16"/>
      <p:italic r:id="rId17"/>
      <p:boldItalic r:id="rId18"/>
    </p:embeddedFont>
    <p:embeddedFont>
      <p:font typeface="DM Sans Light"/>
      <p:regular r:id="rId19"/>
      <p:bold r:id="rId20"/>
      <p:italic r:id="rId21"/>
      <p:boldItalic r:id="rId22"/>
    </p:embeddedFont>
    <p:embeddedFont>
      <p:font typeface="DM Sans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DMSansLight-bold.fntdata"/><Relationship Id="rId22" Type="http://schemas.openxmlformats.org/officeDocument/2006/relationships/font" Target="fonts/DMSansLight-boldItalic.fntdata"/><Relationship Id="rId21" Type="http://schemas.openxmlformats.org/officeDocument/2006/relationships/font" Target="fonts/DMSansLight-italic.fntdata"/><Relationship Id="rId24" Type="http://schemas.openxmlformats.org/officeDocument/2006/relationships/font" Target="fonts/DMSans-bold.fntdata"/><Relationship Id="rId23" Type="http://schemas.openxmlformats.org/officeDocument/2006/relationships/font" Target="fonts/DMSans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DMSans-boldItalic.fntdata"/><Relationship Id="rId25" Type="http://schemas.openxmlformats.org/officeDocument/2006/relationships/font" Target="fonts/DM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font" Target="fonts/Nunito-regular.fntdata"/><Relationship Id="rId14" Type="http://schemas.openxmlformats.org/officeDocument/2006/relationships/slide" Target="slides/slide9.xml"/><Relationship Id="rId17" Type="http://schemas.openxmlformats.org/officeDocument/2006/relationships/font" Target="fonts/Nunito-italic.fntdata"/><Relationship Id="rId16" Type="http://schemas.openxmlformats.org/officeDocument/2006/relationships/font" Target="fonts/Nunito-bold.fntdata"/><Relationship Id="rId19" Type="http://schemas.openxmlformats.org/officeDocument/2006/relationships/font" Target="fonts/DMSansLight-regular.fntdata"/><Relationship Id="rId18" Type="http://schemas.openxmlformats.org/officeDocument/2006/relationships/font" Target="fonts/Nunito-boldItalic.fntdata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251622d5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251622d5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1d9c67055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1d9c67055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51d23597c_1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51d23597c_1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bf2d0a4f02_0_46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7" name="Google Shape;157;g3bf2d0a4f02_0_46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bf2d0a4f02_0_10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bf2d0a4f02_0_10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bf2d0a4f02_0_10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bf2d0a4f02_0_10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g3bf2d0a4f02_0_10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1" name="Google Shape;181;g3bf2d0a4f02_0_10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3bf2d0a4f02_0_10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3bf2d0a4f02_0_10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accent6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fmla="val 153193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" name="Google Shape;34;p2"/>
          <p:cNvSpPr txBox="1"/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/>
        </p:txBody>
      </p:sp>
      <p:sp>
        <p:nvSpPr>
          <p:cNvPr id="35" name="Google Shape;35;p2"/>
          <p:cNvSpPr txBox="1"/>
          <p:nvPr>
            <p:ph idx="1" type="subTitle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6" name="Google Shape;36;p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accent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9" name="Google Shape;119;p11"/>
          <p:cNvSpPr txBox="1"/>
          <p:nvPr>
            <p:ph hasCustomPrompt="1" type="title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/>
          <p:nvPr>
            <p:ph idx="1" type="body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algn="ctr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algn="ctr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1" name="Google Shape;121;p1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>
  <p:cSld name="CUSTOM_7_1_1_1_1_1_1_1_1_1_1_1_1_1_1_1_1">
    <p:bg>
      <p:bgPr>
        <a:solidFill>
          <a:schemeClr val="lt1"/>
        </a:solidFill>
      </p:bgPr>
    </p:bg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3"/>
          <p:cNvSpPr/>
          <p:nvPr>
            <p:ph idx="2" type="pic"/>
          </p:nvPr>
        </p:nvSpPr>
        <p:spPr>
          <a:xfrm>
            <a:off x="4587725" y="-8750"/>
            <a:ext cx="4572000" cy="5152200"/>
          </a:xfrm>
          <a:prstGeom prst="rect">
            <a:avLst/>
          </a:prstGeom>
          <a:noFill/>
          <a:ln>
            <a:noFill/>
          </a:ln>
        </p:spPr>
      </p:sp>
      <p:sp>
        <p:nvSpPr>
          <p:cNvPr id="126" name="Google Shape;126;p13"/>
          <p:cNvSpPr txBox="1"/>
          <p:nvPr>
            <p:ph type="title"/>
          </p:nvPr>
        </p:nvSpPr>
        <p:spPr>
          <a:xfrm>
            <a:off x="361975" y="923525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  <a:defRPr sz="4200">
                <a:solidFill>
                  <a:schemeClr val="dk1"/>
                </a:solidFill>
              </a:defRPr>
            </a:lvl1pPr>
            <a:lvl2pPr lvl="1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2pPr>
            <a:lvl3pPr lvl="2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3pPr>
            <a:lvl4pPr lvl="3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4pPr>
            <a:lvl5pPr lvl="4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5pPr>
            <a:lvl6pPr lvl="5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6pPr>
            <a:lvl7pPr lvl="6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7pPr>
            <a:lvl8pPr lvl="7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8pPr>
            <a:lvl9pPr lvl="8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7" name="Google Shape;127;p13"/>
          <p:cNvSpPr txBox="1"/>
          <p:nvPr>
            <p:ph idx="1" type="subTitle"/>
          </p:nvPr>
        </p:nvSpPr>
        <p:spPr>
          <a:xfrm>
            <a:off x="361975" y="255533"/>
            <a:ext cx="38601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DM Sans Light"/>
              <a:buNone/>
              <a:defRPr sz="9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"/>
              <a:buNone/>
              <a:defRPr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"/>
              <a:buNone/>
              <a:defRPr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"/>
              <a:buNone/>
              <a:defRPr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"/>
              <a:buNone/>
              <a:defRPr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"/>
              <a:buNone/>
              <a:defRPr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"/>
              <a:buNone/>
              <a:defRPr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"/>
              <a:buNone/>
              <a:defRPr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Newsreader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128" name="Google Shape;128;p13"/>
          <p:cNvSpPr txBox="1"/>
          <p:nvPr>
            <p:ph idx="3" type="body"/>
          </p:nvPr>
        </p:nvSpPr>
        <p:spPr>
          <a:xfrm>
            <a:off x="547575" y="3337797"/>
            <a:ext cx="3492600" cy="13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indent="-292100" lvl="0" marL="457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1pPr>
            <a:lvl2pPr indent="-292100" lvl="1" marL="914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2pPr>
            <a:lvl3pPr indent="-292100" lvl="2" marL="1371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3pPr>
            <a:lvl4pPr indent="-292100" lvl="3" marL="1828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4pPr>
            <a:lvl5pPr indent="-292100" lvl="4" marL="22860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5pPr>
            <a:lvl6pPr indent="-292100" lvl="5" marL="27432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6pPr>
            <a:lvl7pPr indent="-292100" lvl="6" marL="32004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●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7pPr>
            <a:lvl8pPr indent="-292100" lvl="7" marL="36576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○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8pPr>
            <a:lvl9pPr indent="-292100" lvl="8" marL="411480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DM Sans Light"/>
              <a:buChar char="■"/>
              <a:defRPr sz="1000">
                <a:solidFill>
                  <a:schemeClr val="dk1"/>
                </a:solidFill>
                <a:latin typeface="DM Sans Light"/>
                <a:ea typeface="DM Sans Light"/>
                <a:cs typeface="DM Sans Light"/>
                <a:sym typeface="DM Sans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accent3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3"/>
          <p:cNvSpPr txBox="1"/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8" name="Google Shape;48;p3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4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54" name="Google Shape;54;p4"/>
          <p:cNvSpPr txBox="1"/>
          <p:nvPr>
            <p:ph idx="1" type="body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Google Shape;55;p4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bg>
      <p:bgPr>
        <a:solidFill>
          <a:schemeClr val="dk2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5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1" name="Google Shape;61;p5"/>
          <p:cNvSpPr txBox="1"/>
          <p:nvPr>
            <p:ph idx="1" type="body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2" name="Google Shape;62;p5"/>
          <p:cNvSpPr txBox="1"/>
          <p:nvPr>
            <p:ph idx="2" type="body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3" name="Google Shape;63;p5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bg>
      <p:bgPr>
        <a:solidFill>
          <a:schemeClr val="dk2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6"/>
          <p:cNvSpPr txBox="1"/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69" name="Google Shape;69;p6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bg>
      <p:bgPr>
        <a:solidFill>
          <a:schemeClr val="accent3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4" name="Google Shape;74;p7"/>
          <p:cNvSpPr txBox="1"/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75" name="Google Shape;75;p7"/>
          <p:cNvSpPr txBox="1"/>
          <p:nvPr>
            <p:ph idx="1" type="body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76" name="Google Shape;76;p7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fmla="val 153193" name="adj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fmla="val 158024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" name="Google Shape;93;p8"/>
          <p:cNvSpPr txBox="1"/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/>
        </p:txBody>
      </p:sp>
      <p:sp>
        <p:nvSpPr>
          <p:cNvPr id="94" name="Google Shape;94;p8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9"/>
          <p:cNvSpPr txBox="1"/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100" name="Google Shape;100;p9"/>
          <p:cNvSpPr txBox="1"/>
          <p:nvPr>
            <p:ph idx="1" type="subTitle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01" name="Google Shape;101;p9"/>
          <p:cNvSpPr txBox="1"/>
          <p:nvPr>
            <p:ph idx="2" type="body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2" name="Google Shape;102;p9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bg>
      <p:bgPr>
        <a:solidFill>
          <a:schemeClr val="accent1"/>
        </a:solidFill>
      </p:bgPr>
    </p:bg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rotWithShape="0" algn="ctr" sy="101000">
              <a:srgbClr val="000000">
                <a:alpha val="40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10"/>
          <p:cNvSpPr txBox="1"/>
          <p:nvPr>
            <p:ph idx="1" type="body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8" name="Google Shape;108;p10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hift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jpg"/><Relationship Id="rId4" Type="http://schemas.openxmlformats.org/officeDocument/2006/relationships/image" Target="../media/image2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4"/>
          <p:cNvSpPr txBox="1"/>
          <p:nvPr>
            <p:ph type="ctrTitle"/>
          </p:nvPr>
        </p:nvSpPr>
        <p:spPr>
          <a:xfrm>
            <a:off x="97150" y="1175375"/>
            <a:ext cx="4305300" cy="2343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100"/>
              <a:t>Claim Watch GenAI  Powered Insurance Fraud Detection System </a:t>
            </a:r>
            <a:endParaRPr sz="31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4"/>
          <p:cNvSpPr txBox="1"/>
          <p:nvPr>
            <p:ph idx="1" type="subTitle"/>
          </p:nvPr>
        </p:nvSpPr>
        <p:spPr>
          <a:xfrm>
            <a:off x="172775" y="4393200"/>
            <a:ext cx="3810000" cy="75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highlight>
                  <a:schemeClr val="accent2"/>
                </a:highlight>
              </a:rPr>
              <a:t>Presented by: Mind  Crafters</a:t>
            </a:r>
            <a:endParaRPr b="1">
              <a:solidFill>
                <a:srgbClr val="000000"/>
              </a:solidFill>
              <a:highlight>
                <a:schemeClr val="accent2"/>
              </a:highlight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highlight>
                  <a:schemeClr val="accent2"/>
                </a:highlight>
              </a:rPr>
              <a:t>GenAI Hackathon 2026</a:t>
            </a:r>
            <a:endParaRPr b="1">
              <a:solidFill>
                <a:srgbClr val="000000"/>
              </a:solidFill>
              <a:highlight>
                <a:schemeClr val="accent2"/>
              </a:highlight>
            </a:endParaRPr>
          </a:p>
        </p:txBody>
      </p:sp>
      <p:pic>
        <p:nvPicPr>
          <p:cNvPr id="135" name="Google Shape;13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26250" y="508625"/>
            <a:ext cx="4817750" cy="4634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/>
          <p:nvPr>
            <p:ph type="title"/>
          </p:nvPr>
        </p:nvSpPr>
        <p:spPr>
          <a:xfrm>
            <a:off x="234375" y="481600"/>
            <a:ext cx="8520600" cy="623700"/>
          </a:xfrm>
          <a:prstGeom prst="rect">
            <a:avLst/>
          </a:prstGeom>
          <a:solidFill>
            <a:schemeClr val="dk1"/>
          </a:solidFill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highlight>
                  <a:schemeClr val="dk1"/>
                </a:highlight>
              </a:rPr>
              <a:t>Problem Statement</a:t>
            </a:r>
            <a:endParaRPr b="1">
              <a:highlight>
                <a:schemeClr val="dk1"/>
              </a:highlight>
            </a:endParaRPr>
          </a:p>
        </p:txBody>
      </p:sp>
      <p:sp>
        <p:nvSpPr>
          <p:cNvPr id="141" name="Google Shape;141;p15"/>
          <p:cNvSpPr txBox="1"/>
          <p:nvPr>
            <p:ph idx="4294967295" type="body"/>
          </p:nvPr>
        </p:nvSpPr>
        <p:spPr>
          <a:xfrm>
            <a:off x="404525" y="1105300"/>
            <a:ext cx="4860900" cy="3678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300">
                <a:solidFill>
                  <a:srgbClr val="000000"/>
                </a:solidFill>
              </a:rPr>
              <a:t>.</a:t>
            </a:r>
            <a:r>
              <a:rPr lang="en" sz="1600">
                <a:solidFill>
                  <a:srgbClr val="000000"/>
                </a:solidFill>
              </a:rPr>
              <a:t>Insurance fraud causes huge financial losses every year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• Manual claim verification is slow and error-prone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• Fraudulent claims are difficult to detect using traditional methods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</a:rPr>
              <a:t>• Insurance companies need an intelligent automated fraud detection system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42" name="Google Shape;14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29125" y="1277025"/>
            <a:ext cx="3662474" cy="37833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6"/>
          <p:cNvSpPr txBox="1"/>
          <p:nvPr>
            <p:ph idx="1" type="body"/>
          </p:nvPr>
        </p:nvSpPr>
        <p:spPr>
          <a:xfrm>
            <a:off x="4101300" y="232200"/>
            <a:ext cx="4776000" cy="44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Char char="❖"/>
            </a:pPr>
            <a:r>
              <a:rPr lang="en" sz="2100">
                <a:solidFill>
                  <a:schemeClr val="dk1"/>
                </a:solidFill>
              </a:rPr>
              <a:t> </a:t>
            </a:r>
            <a:r>
              <a:rPr b="1" lang="en" sz="2100">
                <a:solidFill>
                  <a:schemeClr val="dk1"/>
                </a:solidFill>
              </a:rPr>
              <a:t>AI-powered</a:t>
            </a:r>
            <a:r>
              <a:rPr lang="en" sz="2100">
                <a:solidFill>
                  <a:schemeClr val="dk1"/>
                </a:solidFill>
              </a:rPr>
              <a:t> fraud detection system.</a:t>
            </a:r>
            <a:endParaRPr sz="2100">
              <a:solidFill>
                <a:schemeClr val="dk1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❖"/>
            </a:pPr>
            <a:r>
              <a:rPr lang="en" sz="2100">
                <a:solidFill>
                  <a:srgbClr val="000000"/>
                </a:solidFill>
              </a:rPr>
              <a:t> Use </a:t>
            </a:r>
            <a:r>
              <a:rPr b="1" lang="en" sz="2100">
                <a:solidFill>
                  <a:srgbClr val="000000"/>
                </a:solidFill>
              </a:rPr>
              <a:t>Machine Learning</a:t>
            </a:r>
            <a:r>
              <a:rPr lang="en" sz="2100">
                <a:solidFill>
                  <a:srgbClr val="000000"/>
                </a:solidFill>
              </a:rPr>
              <a:t> to analyze claim patterns.</a:t>
            </a:r>
            <a:endParaRPr sz="2100">
              <a:solidFill>
                <a:srgbClr val="000000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❖"/>
            </a:pPr>
            <a:r>
              <a:rPr lang="en" sz="2100">
                <a:solidFill>
                  <a:srgbClr val="000000"/>
                </a:solidFill>
              </a:rPr>
              <a:t>Apply </a:t>
            </a:r>
            <a:r>
              <a:rPr b="1" lang="en" sz="2200">
                <a:solidFill>
                  <a:srgbClr val="000000"/>
                </a:solidFill>
              </a:rPr>
              <a:t>Generative AI</a:t>
            </a:r>
            <a:r>
              <a:rPr lang="en" sz="2100">
                <a:solidFill>
                  <a:srgbClr val="000000"/>
                </a:solidFill>
              </a:rPr>
              <a:t> to detect unusual claim descriptions.</a:t>
            </a:r>
            <a:endParaRPr sz="2100">
              <a:solidFill>
                <a:srgbClr val="000000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❖"/>
            </a:pPr>
            <a:r>
              <a:rPr lang="en" sz="2100">
                <a:solidFill>
                  <a:srgbClr val="000000"/>
                </a:solidFill>
              </a:rPr>
              <a:t>Provide real-time fraud risk scoring.</a:t>
            </a:r>
            <a:endParaRPr sz="2100">
              <a:solidFill>
                <a:srgbClr val="000000"/>
              </a:solidFill>
            </a:endParaRPr>
          </a:p>
          <a:p>
            <a:pPr indent="-3619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Char char="❖"/>
            </a:pPr>
            <a:r>
              <a:rPr lang="en" sz="2100">
                <a:solidFill>
                  <a:srgbClr val="000000"/>
                </a:solidFill>
              </a:rPr>
              <a:t>Assist investigators with smart decision</a:t>
            </a:r>
            <a:r>
              <a:rPr lang="en" sz="2100">
                <a:solidFill>
                  <a:srgbClr val="FFFFFF"/>
                </a:solidFill>
              </a:rPr>
              <a:t> support.</a:t>
            </a:r>
            <a:endParaRPr sz="2100">
              <a:solidFill>
                <a:srgbClr val="FFFFFF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148" name="Google Shape;148;p16"/>
          <p:cNvSpPr txBox="1"/>
          <p:nvPr>
            <p:ph type="title"/>
          </p:nvPr>
        </p:nvSpPr>
        <p:spPr>
          <a:xfrm>
            <a:off x="241400" y="286575"/>
            <a:ext cx="5332500" cy="18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300"/>
              <a:t>Proposed Solution</a:t>
            </a:r>
            <a:endParaRPr b="1" sz="3300"/>
          </a:p>
        </p:txBody>
      </p:sp>
      <p:pic>
        <p:nvPicPr>
          <p:cNvPr id="149" name="Google Shape;14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1400" y="1080900"/>
            <a:ext cx="3859899" cy="3838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070725" cy="507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8"/>
          <p:cNvSpPr txBox="1"/>
          <p:nvPr>
            <p:ph type="title"/>
          </p:nvPr>
        </p:nvSpPr>
        <p:spPr>
          <a:xfrm>
            <a:off x="0" y="123975"/>
            <a:ext cx="4460700" cy="6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</a:rPr>
              <a:t>Technology Stack</a:t>
            </a:r>
            <a:endParaRPr b="1">
              <a:solidFill>
                <a:schemeClr val="dk2"/>
              </a:solidFill>
            </a:endParaRPr>
          </a:p>
        </p:txBody>
      </p:sp>
      <p:sp>
        <p:nvSpPr>
          <p:cNvPr id="160" name="Google Shape;160;p18"/>
          <p:cNvSpPr txBox="1"/>
          <p:nvPr/>
        </p:nvSpPr>
        <p:spPr>
          <a:xfrm>
            <a:off x="78300" y="1026525"/>
            <a:ext cx="4175700" cy="288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• Programming Language: Python</a:t>
            </a:r>
            <a:endParaRPr sz="16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• UI Framework: Gradio</a:t>
            </a:r>
            <a:endParaRPr sz="16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• Development Environment: Google Colab</a:t>
            </a:r>
            <a:endParaRPr sz="16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• Fraud Logic: Rule-based prediction model</a:t>
            </a:r>
            <a:endParaRPr sz="16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rPr>
              <a:t>• Deployment: Gradio Shareable Web Link</a:t>
            </a:r>
            <a:endParaRPr sz="16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1" name="Google Shape;16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4000" y="0"/>
            <a:ext cx="4890000" cy="48977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9"/>
          <p:cNvSpPr/>
          <p:nvPr>
            <p:ph idx="2" type="pic"/>
          </p:nvPr>
        </p:nvSpPr>
        <p:spPr>
          <a:xfrm>
            <a:off x="4587725" y="-8750"/>
            <a:ext cx="4572000" cy="5152200"/>
          </a:xfrm>
          <a:prstGeom prst="rect">
            <a:avLst/>
          </a:prstGeom>
        </p:spPr>
      </p:sp>
      <p:sp>
        <p:nvSpPr>
          <p:cNvPr id="167" name="Google Shape;167;p19"/>
          <p:cNvSpPr txBox="1"/>
          <p:nvPr>
            <p:ph type="title"/>
          </p:nvPr>
        </p:nvSpPr>
        <p:spPr>
          <a:xfrm>
            <a:off x="176150" y="276200"/>
            <a:ext cx="45720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</a:t>
            </a:r>
            <a:r>
              <a:rPr lang="en"/>
              <a:t> Working Flow</a:t>
            </a:r>
            <a:endParaRPr/>
          </a:p>
        </p:txBody>
      </p:sp>
      <p:sp>
        <p:nvSpPr>
          <p:cNvPr id="168" name="Google Shape;168;p19"/>
          <p:cNvSpPr txBox="1"/>
          <p:nvPr>
            <p:ph idx="3" type="body"/>
          </p:nvPr>
        </p:nvSpPr>
        <p:spPr>
          <a:xfrm>
            <a:off x="176150" y="1511300"/>
            <a:ext cx="4395900" cy="315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/>
              <a:t>❖ User enters claim details through the </a:t>
            </a:r>
            <a:r>
              <a:rPr b="1" lang="en" sz="1200">
                <a:latin typeface="DM Sans"/>
                <a:ea typeface="DM Sans"/>
                <a:cs typeface="DM Sans"/>
                <a:sym typeface="DM Sans"/>
              </a:rPr>
              <a:t>Gradio </a:t>
            </a:r>
            <a:r>
              <a:rPr lang="en" sz="1200"/>
              <a:t>interface.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/>
              <a:t>❖ Input data is processed by the Python-based fraud detection system.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/>
              <a:t>❖ Fraud prediction logic analyzes claim amount, previous claims, and income.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/>
              <a:t>❖ System calculates fraud risk based on defined conditions.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/>
              <a:t>❖ Claim is classified as High Risk or Low Risk.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/>
              <a:t>❖ Result is displayed instantly to the user.</a:t>
            </a:r>
            <a:endParaRPr sz="12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9" name="Google Shape;169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95200"/>
            <a:ext cx="4999476" cy="5048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0"/>
          <p:cNvSpPr/>
          <p:nvPr>
            <p:ph idx="2" type="pic"/>
          </p:nvPr>
        </p:nvSpPr>
        <p:spPr>
          <a:xfrm>
            <a:off x="4572000" y="131725"/>
            <a:ext cx="4572000" cy="5152200"/>
          </a:xfrm>
          <a:prstGeom prst="rect">
            <a:avLst/>
          </a:prstGeom>
        </p:spPr>
      </p:sp>
      <p:sp>
        <p:nvSpPr>
          <p:cNvPr id="175" name="Google Shape;175;p20"/>
          <p:cNvSpPr txBox="1"/>
          <p:nvPr>
            <p:ph type="title"/>
          </p:nvPr>
        </p:nvSpPr>
        <p:spPr>
          <a:xfrm>
            <a:off x="361975" y="428450"/>
            <a:ext cx="3860100" cy="69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3880"/>
              <a:t>Demo Results</a:t>
            </a:r>
            <a:endParaRPr b="1" sz="3980"/>
          </a:p>
        </p:txBody>
      </p:sp>
      <p:sp>
        <p:nvSpPr>
          <p:cNvPr id="176" name="Google Shape;176;p20"/>
          <p:cNvSpPr txBox="1"/>
          <p:nvPr>
            <p:ph idx="3" type="body"/>
          </p:nvPr>
        </p:nvSpPr>
        <p:spPr>
          <a:xfrm>
            <a:off x="110925" y="1505000"/>
            <a:ext cx="4461000" cy="3160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❖ User enters claim amount, previous claims, and annual income.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❖ System processes the input instantly.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❖ Fraud prediction logic evaluates the risk level.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❖ Output displays either High Fraud Risk or Low Fraud Risk.</a:t>
            </a:r>
            <a:endParaRPr sz="15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500"/>
              <a:t>❖ The result helps investigators take quick decisions.</a:t>
            </a:r>
            <a:endParaRPr sz="15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177" name="Google Shape;17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2000" y="0"/>
            <a:ext cx="4571999" cy="2673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Google Shape;178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673325"/>
            <a:ext cx="4572000" cy="2470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1C4587"/>
        </a:solidFill>
      </p:bgPr>
    </p:bg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1"/>
          <p:cNvSpPr txBox="1"/>
          <p:nvPr>
            <p:ph type="title"/>
          </p:nvPr>
        </p:nvSpPr>
        <p:spPr>
          <a:xfrm>
            <a:off x="404525" y="96750"/>
            <a:ext cx="4327800" cy="72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4580"/>
              <a:t>Conclusion</a:t>
            </a:r>
            <a:endParaRPr b="1" sz="4580"/>
          </a:p>
        </p:txBody>
      </p:sp>
      <p:sp>
        <p:nvSpPr>
          <p:cNvPr id="184" name="Google Shape;184;p21"/>
          <p:cNvSpPr txBox="1"/>
          <p:nvPr>
            <p:ph idx="3" type="body"/>
          </p:nvPr>
        </p:nvSpPr>
        <p:spPr>
          <a:xfrm>
            <a:off x="0" y="1015650"/>
            <a:ext cx="4960800" cy="357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❖ Successfully designed a smart fraud detection system using AI.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❖ Improves accuracy and speed in claim verification.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❖ Enhances decision-making with automated risk analysis.</a:t>
            </a:r>
            <a:endParaRPr sz="17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700"/>
              <a:t>❖ Scalable solution for real-world insurance applications.</a:t>
            </a:r>
            <a:endParaRPr sz="1700"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5" name="Google Shape;185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3800" y="47850"/>
            <a:ext cx="4480200" cy="5023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2"/>
          <p:cNvSpPr txBox="1"/>
          <p:nvPr>
            <p:ph type="title"/>
          </p:nvPr>
        </p:nvSpPr>
        <p:spPr>
          <a:xfrm>
            <a:off x="361975" y="923525"/>
            <a:ext cx="3860100" cy="58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2"/>
          <p:cNvSpPr txBox="1"/>
          <p:nvPr>
            <p:ph idx="1" type="subTitle"/>
          </p:nvPr>
        </p:nvSpPr>
        <p:spPr>
          <a:xfrm>
            <a:off x="361975" y="255533"/>
            <a:ext cx="3860100" cy="377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sp>
        <p:nvSpPr>
          <p:cNvPr id="192" name="Google Shape;192;p22"/>
          <p:cNvSpPr txBox="1"/>
          <p:nvPr>
            <p:ph idx="3" type="body"/>
          </p:nvPr>
        </p:nvSpPr>
        <p:spPr>
          <a:xfrm>
            <a:off x="547575" y="3337797"/>
            <a:ext cx="3492600" cy="1327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93" name="Google Shape;19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37815"/>
            <a:ext cx="9144001" cy="513976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